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8" r:id="rId2"/>
    <p:sldId id="259" r:id="rId3"/>
    <p:sldId id="303" r:id="rId4"/>
    <p:sldId id="264" r:id="rId5"/>
    <p:sldId id="260" r:id="rId6"/>
    <p:sldId id="281" r:id="rId7"/>
    <p:sldId id="262" r:id="rId8"/>
    <p:sldId id="294" r:id="rId9"/>
    <p:sldId id="295" r:id="rId10"/>
    <p:sldId id="302" r:id="rId11"/>
    <p:sldId id="299" r:id="rId12"/>
    <p:sldId id="265" r:id="rId13"/>
    <p:sldId id="300" r:id="rId14"/>
    <p:sldId id="269" r:id="rId15"/>
    <p:sldId id="301" r:id="rId16"/>
    <p:sldId id="304" r:id="rId17"/>
    <p:sldId id="291" r:id="rId18"/>
    <p:sldId id="274" r:id="rId19"/>
    <p:sldId id="272" r:id="rId20"/>
    <p:sldId id="270" r:id="rId21"/>
    <p:sldId id="268" r:id="rId22"/>
    <p:sldId id="305" r:id="rId23"/>
    <p:sldId id="306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691F8765-4BAD-4246-E4E7-514E71C00B54}" v="378" dt="2022-04-26T14:11:56.643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304800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533301" y="20897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Biome Light"/>
                <a:cs typeface="Biome Light"/>
              </a:rPr>
              <a:t>Desenho</a:t>
            </a:r>
            <a:r>
              <a:rPr lang="en-US" sz="4800" dirty="0">
                <a:latin typeface="Biome Light"/>
                <a:cs typeface="Biome Light"/>
              </a:rPr>
              <a:t> da </a:t>
            </a:r>
            <a:r>
              <a:rPr lang="en-US" sz="4800" dirty="0" err="1">
                <a:latin typeface="Biome Light"/>
                <a:cs typeface="Biome Light"/>
              </a:rPr>
              <a:t>solução</a:t>
            </a:r>
            <a:r>
              <a:rPr lang="en-US" sz="4800" dirty="0">
                <a:latin typeface="Biome Light"/>
                <a:cs typeface="Biome Light"/>
              </a:rPr>
              <a:t>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DAB8F94-CCD2-4EB5-87E4-BBDD9F6A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6" y="1039973"/>
            <a:ext cx="6027727" cy="5674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95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BPMN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3DD2F3-B071-44E9-BEB7-C49FCE425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1" y="2328997"/>
            <a:ext cx="4029075" cy="4029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63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Biome Light"/>
                <a:cs typeface="Biome Light"/>
              </a:rPr>
              <a:t>Proto Persona </a:t>
            </a:r>
          </a:p>
        </p:txBody>
      </p: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6CABC5-BE77-A90A-8C2E-B6B0082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6" y="806903"/>
            <a:ext cx="10339009" cy="586104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Product</a:t>
            </a:r>
            <a:r>
              <a:rPr lang="pt-BR" sz="4800" dirty="0">
                <a:latin typeface="Biome Light"/>
                <a:cs typeface="Biome Light"/>
              </a:rPr>
              <a:t> Backlog e </a:t>
            </a:r>
            <a:r>
              <a:rPr lang="pt-BR" sz="4800" dirty="0" err="1">
                <a:latin typeface="Biome Light"/>
                <a:cs typeface="Biome Light"/>
              </a:rPr>
              <a:t>User</a:t>
            </a:r>
            <a:r>
              <a:rPr lang="pt-BR" sz="4800" dirty="0">
                <a:latin typeface="Biome Light"/>
                <a:cs typeface="Biome Light"/>
              </a:rPr>
              <a:t> </a:t>
            </a:r>
            <a:r>
              <a:rPr lang="pt-BR" sz="4800" dirty="0" err="1">
                <a:latin typeface="Biome Light"/>
                <a:cs typeface="Biome Light"/>
              </a:rPr>
              <a:t>Story</a:t>
            </a:r>
            <a:endParaRPr lang="pt-BR" sz="4800" dirty="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3074" name="Picture 2" descr="Scrum Masters are Not Agile Project Managers | Agile Scrum">
            <a:extLst>
              <a:ext uri="{FF2B5EF4-FFF2-40B4-BE49-F238E27FC236}">
                <a16:creationId xmlns:a16="http://schemas.microsoft.com/office/drawing/2014/main" id="{52DA6FCC-4476-41AA-AFEE-84966C7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4" y="2465387"/>
            <a:ext cx="4810505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6" name="Picture 4" descr="Story - Free user icons">
            <a:extLst>
              <a:ext uri="{FF2B5EF4-FFF2-40B4-BE49-F238E27FC236}">
                <a16:creationId xmlns:a16="http://schemas.microsoft.com/office/drawing/2014/main" id="{7E7AA1EA-24A6-46DD-898B-E895A98A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55997"/>
            <a:ext cx="3417991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9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How to get email on tasks and updates of a plan in Microsoft Planner?  (Hindi) - YouTube">
            <a:extLst>
              <a:ext uri="{FF2B5EF4-FFF2-40B4-BE49-F238E27FC236}">
                <a16:creationId xmlns:a16="http://schemas.microsoft.com/office/drawing/2014/main" id="{E1572107-33F8-4950-9CD2-0A07783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5" y="2562077"/>
            <a:ext cx="6536788" cy="3676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0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Diagrama</a:t>
            </a:r>
            <a:r>
              <a:rPr lang="en-US" sz="4800" dirty="0">
                <a:latin typeface="Biome Light"/>
                <a:cs typeface="Biome Light"/>
              </a:rPr>
              <a:t> de Banco de dados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7745DB-D65B-4CFB-BF91-95D3FA9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06" y="953743"/>
            <a:ext cx="7383788" cy="5696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11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-140676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Mock-up</a:t>
            </a:r>
            <a:r>
              <a:rPr lang="pt-BR" sz="4800" dirty="0">
                <a:latin typeface="Biome Light"/>
                <a:cs typeface="Biome Light"/>
              </a:rPr>
              <a:t> das Telas</a:t>
            </a:r>
            <a:endParaRPr lang="en-US" sz="4800" dirty="0">
              <a:latin typeface="Biome Light"/>
              <a:cs typeface="Biome Light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 descr="Uma imagem contendo pessoa, no interior, computador, homem&#10;&#10;Descrição gerada automaticamente">
            <a:extLst>
              <a:ext uri="{FF2B5EF4-FFF2-40B4-BE49-F238E27FC236}">
                <a16:creationId xmlns:a16="http://schemas.microsoft.com/office/drawing/2014/main" id="{FEB6AEB2-59F1-4294-94E7-A8F9BA9F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4" y="1134985"/>
            <a:ext cx="4430957" cy="2770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9D6FD-11A6-457D-A372-15AB7E8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2" y="1076489"/>
            <a:ext cx="5880564" cy="2770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Grupo de pessoas em jornal&#10;&#10;Descrição gerada automaticamente com confiança média">
            <a:extLst>
              <a:ext uri="{FF2B5EF4-FFF2-40B4-BE49-F238E27FC236}">
                <a16:creationId xmlns:a16="http://schemas.microsoft.com/office/drawing/2014/main" id="{698D54FE-FA32-4D2F-9EE2-114759B1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4086301"/>
            <a:ext cx="4588312" cy="2587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7E18ED4-85C2-4F9E-B3F1-7D2272AB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996650"/>
            <a:ext cx="4944590" cy="270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422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Site Estático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  <p:pic>
        <p:nvPicPr>
          <p:cNvPr id="5122" name="Picture 2" descr="ícone de conceito de site estático 2306401 Vetor no Vecteezy">
            <a:extLst>
              <a:ext uri="{FF2B5EF4-FFF2-40B4-BE49-F238E27FC236}">
                <a16:creationId xmlns:a16="http://schemas.microsoft.com/office/drawing/2014/main" id="{4C221764-33B2-4D57-B128-D7754CC3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9" b="34658"/>
          <a:stretch/>
        </p:blipFill>
        <p:spPr bwMode="auto">
          <a:xfrm>
            <a:off x="2666999" y="2713038"/>
            <a:ext cx="6858000" cy="320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AWS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  <p:pic>
        <p:nvPicPr>
          <p:cNvPr id="7170" name="Picture 2" descr="Amazon Web Services (@awscloud) / Twitter">
            <a:extLst>
              <a:ext uri="{FF2B5EF4-FFF2-40B4-BE49-F238E27FC236}">
                <a16:creationId xmlns:a16="http://schemas.microsoft.com/office/drawing/2014/main" id="{A775B6F0-B902-480E-976A-03CF9DD3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73" y="2236058"/>
            <a:ext cx="4405373" cy="4405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Aplicação Java 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  <p:pic>
        <p:nvPicPr>
          <p:cNvPr id="6146" name="Picture 2" descr="ícone Java, original, a marca, logo Livre - Icon-Icons.com">
            <a:extLst>
              <a:ext uri="{FF2B5EF4-FFF2-40B4-BE49-F238E27FC236}">
                <a16:creationId xmlns:a16="http://schemas.microsoft.com/office/drawing/2014/main" id="{2A7E1DBD-3EF4-4C24-A83C-9C578FB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4" y="2236059"/>
            <a:ext cx="4244990" cy="424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-13732" y="-16983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  <p:pic>
        <p:nvPicPr>
          <p:cNvPr id="8196" name="Picture 4" descr="GitHub logo and symbol, meaning, history, PNG">
            <a:extLst>
              <a:ext uri="{FF2B5EF4-FFF2-40B4-BE49-F238E27FC236}">
                <a16:creationId xmlns:a16="http://schemas.microsoft.com/office/drawing/2014/main" id="{DDFC4461-D779-4E41-BCD6-A90DA564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01" y="2312014"/>
            <a:ext cx="6976195" cy="3924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9E47A2EC-86F5-9DF7-B315-54A2DE202327}"/>
              </a:ext>
            </a:extLst>
          </p:cNvPr>
          <p:cNvSpPr/>
          <p:nvPr/>
        </p:nvSpPr>
        <p:spPr>
          <a:xfrm>
            <a:off x="372567" y="2290744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C4BCB5FC-9C32-BF3B-BF6B-05FE84F3BF9A}"/>
              </a:ext>
            </a:extLst>
          </p:cNvPr>
          <p:cNvSpPr/>
          <p:nvPr/>
        </p:nvSpPr>
        <p:spPr>
          <a:xfrm>
            <a:off x="373422" y="4818649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22861"/>
            <a:ext cx="6700761" cy="91923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maior</a:t>
            </a:r>
            <a:r>
              <a:rPr lang="en-US" sz="1600" dirty="0">
                <a:ea typeface="+mn-lt"/>
                <a:cs typeface="+mn-lt"/>
              </a:rPr>
              <a:t> no final da sprint  -&gt; </a:t>
            </a:r>
            <a:r>
              <a:rPr lang="en-US" sz="1600" dirty="0" err="1">
                <a:ea typeface="+mn-lt"/>
                <a:cs typeface="+mn-lt"/>
              </a:rPr>
              <a:t>Seguir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linear de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endParaRPr lang="en-US" sz="16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42098"/>
            <a:ext cx="6700760" cy="102809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alguns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momentos</a:t>
            </a:r>
            <a:r>
              <a:rPr lang="en-US" sz="1600" dirty="0">
                <a:ea typeface="+mn-lt"/>
                <a:cs typeface="+mn-lt"/>
              </a:rPr>
              <a:t>  </a:t>
            </a:r>
            <a:r>
              <a:rPr lang="en-US" sz="1600" dirty="0" err="1">
                <a:ea typeface="+mn-lt"/>
                <a:cs typeface="+mn-lt"/>
              </a:rPr>
              <a:t>acúmulo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, e no final </a:t>
            </a:r>
            <a:r>
              <a:rPr lang="en-US" sz="1600" dirty="0" err="1">
                <a:ea typeface="+mn-lt"/>
                <a:cs typeface="+mn-lt"/>
              </a:rPr>
              <a:t>acabamos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ficando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pressionados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muita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coisa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.  ---&gt; </a:t>
            </a:r>
            <a:r>
              <a:rPr lang="en-US" sz="1600" dirty="0" err="1">
                <a:ea typeface="+mn-lt"/>
                <a:cs typeface="+mn-lt"/>
              </a:rPr>
              <a:t>Começar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força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depois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reduzindo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contrário</a:t>
            </a:r>
            <a:endParaRPr lang="en-US" dirty="0" err="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9555386" y="2038196"/>
            <a:ext cx="2165047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Ser um time </a:t>
            </a:r>
            <a:r>
              <a:rPr lang="en-US" sz="1600" dirty="0" err="1">
                <a:ea typeface="+mn-lt"/>
                <a:cs typeface="+mn-lt"/>
              </a:rPr>
              <a:t>unido</a:t>
            </a:r>
            <a:r>
              <a:rPr lang="en-US" sz="1600" dirty="0">
                <a:ea typeface="+mn-lt"/>
                <a:cs typeface="+mn-lt"/>
              </a:rPr>
              <a:t>, que sempre </a:t>
            </a:r>
            <a:r>
              <a:rPr lang="en-US" sz="1600" dirty="0" err="1">
                <a:ea typeface="+mn-lt"/>
                <a:cs typeface="+mn-lt"/>
              </a:rPr>
              <a:t>tenta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o outro e </a:t>
            </a:r>
            <a:r>
              <a:rPr lang="en-US" sz="1600" dirty="0" err="1">
                <a:ea typeface="+mn-lt"/>
                <a:cs typeface="+mn-lt"/>
              </a:rPr>
              <a:t>ajudar</a:t>
            </a:r>
            <a:r>
              <a:rPr lang="en-US" sz="1600" dirty="0">
                <a:ea typeface="+mn-lt"/>
                <a:cs typeface="+mn-lt"/>
              </a:rPr>
              <a:t>. </a:t>
            </a:r>
            <a:endParaRPr lang="en-US" sz="1600" dirty="0"/>
          </a:p>
          <a:p>
            <a:pPr algn="ctr"/>
            <a:r>
              <a:rPr lang="en-US" sz="1600" dirty="0">
                <a:ea typeface="+mn-lt"/>
                <a:cs typeface="+mn-lt"/>
              </a:rPr>
              <a:t>Boa </a:t>
            </a:r>
            <a:r>
              <a:rPr lang="en-US" sz="1600" dirty="0" err="1">
                <a:ea typeface="+mn-lt"/>
                <a:cs typeface="+mn-lt"/>
              </a:rPr>
              <a:t>convivência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541909"/>
            <a:ext cx="7003141" cy="128209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Sobrecarga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técnica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Muitas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partes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pareciam</a:t>
            </a:r>
            <a:r>
              <a:rPr lang="en-US" sz="1600" dirty="0">
                <a:ea typeface="+mn-lt"/>
                <a:cs typeface="+mn-lt"/>
              </a:rPr>
              <a:t> simples e se </a:t>
            </a:r>
            <a:r>
              <a:rPr lang="en-US" sz="1600" dirty="0" err="1">
                <a:ea typeface="+mn-lt"/>
                <a:cs typeface="+mn-lt"/>
              </a:rPr>
              <a:t>demonstraram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complexas</a:t>
            </a:r>
            <a:r>
              <a:rPr lang="en-US" sz="1600" dirty="0">
                <a:ea typeface="+mn-lt"/>
                <a:cs typeface="+mn-lt"/>
              </a:rPr>
              <a:t> e com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grande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quantidade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erros</a:t>
            </a:r>
            <a:r>
              <a:rPr lang="en-US" sz="1600" dirty="0">
                <a:ea typeface="+mn-lt"/>
                <a:cs typeface="+mn-lt"/>
              </a:rPr>
              <a:t>; </a:t>
            </a:r>
            <a:br>
              <a:rPr lang="en-US" sz="1600" dirty="0">
                <a:ea typeface="+mn-lt"/>
                <a:cs typeface="+mn-lt"/>
              </a:rPr>
            </a:br>
            <a:r>
              <a:rPr lang="en-US" sz="1600" dirty="0"/>
              <a:t>-&gt; </a:t>
            </a:r>
            <a:r>
              <a:rPr lang="en-US" sz="1600" dirty="0" err="1">
                <a:ea typeface="+mn-lt"/>
                <a:cs typeface="+mn-lt"/>
              </a:rPr>
              <a:t>Dividir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analisar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difíceis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quanto</a:t>
            </a:r>
            <a:r>
              <a:rPr lang="en-US" sz="1600" dirty="0">
                <a:ea typeface="+mn-lt"/>
                <a:cs typeface="+mn-lt"/>
              </a:rPr>
              <a:t> antes.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24003"/>
            <a:ext cx="7003142" cy="96762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Falta de </a:t>
            </a:r>
            <a:r>
              <a:rPr lang="en-US" sz="1600" dirty="0" err="1">
                <a:ea typeface="+mn-lt"/>
                <a:cs typeface="+mn-lt"/>
              </a:rPr>
              <a:t>autonomia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hora de </a:t>
            </a:r>
            <a:r>
              <a:rPr lang="en-US" sz="1600" dirty="0" err="1">
                <a:ea typeface="+mn-lt"/>
                <a:cs typeface="+mn-lt"/>
              </a:rPr>
              <a:t>pegar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 no planner;</a:t>
            </a:r>
          </a:p>
          <a:p>
            <a:pPr algn="ctr"/>
            <a:r>
              <a:rPr lang="en-US" sz="1600" dirty="0"/>
              <a:t>-&gt; </a:t>
            </a:r>
            <a:r>
              <a:rPr lang="en-US" sz="1600" dirty="0">
                <a:ea typeface="+mn-lt"/>
                <a:cs typeface="+mn-lt"/>
              </a:rPr>
              <a:t>Pegar as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cumprir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prazos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mesma</a:t>
            </a:r>
            <a:r>
              <a:rPr lang="en-US" sz="1600" dirty="0">
                <a:ea typeface="+mn-lt"/>
                <a:cs typeface="+mn-lt"/>
              </a:rPr>
              <a:t>, se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conseguir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pedir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ajuda</a:t>
            </a:r>
            <a:r>
              <a:rPr lang="en-US" sz="1600" dirty="0">
                <a:ea typeface="+mn-lt"/>
                <a:cs typeface="+mn-lt"/>
              </a:rPr>
              <a:t> para outros </a:t>
            </a:r>
            <a:r>
              <a:rPr lang="en-US" sz="1600" dirty="0" err="1">
                <a:ea typeface="+mn-lt"/>
                <a:cs typeface="+mn-lt"/>
              </a:rPr>
              <a:t>membros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;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9555385" y="4541910"/>
            <a:ext cx="2165047" cy="226180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Grupo </a:t>
            </a:r>
            <a:r>
              <a:rPr lang="en-US" sz="1600" dirty="0" err="1">
                <a:ea typeface="+mn-lt"/>
                <a:cs typeface="+mn-lt"/>
              </a:rPr>
              <a:t>trabalhou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ativamente</a:t>
            </a:r>
            <a:r>
              <a:rPr lang="en-US" sz="1600" dirty="0">
                <a:ea typeface="+mn-lt"/>
                <a:cs typeface="+mn-lt"/>
              </a:rPr>
              <a:t> e de forma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ágil</a:t>
            </a:r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Ainda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é </a:t>
            </a:r>
            <a:r>
              <a:rPr lang="en-US" sz="1600" dirty="0" err="1">
                <a:ea typeface="+mn-lt"/>
                <a:cs typeface="+mn-lt"/>
              </a:rPr>
              <a:t>perfeito</a:t>
            </a:r>
            <a:r>
              <a:rPr lang="en-US" sz="1600" dirty="0">
                <a:ea typeface="+mn-lt"/>
                <a:cs typeface="+mn-lt"/>
              </a:rPr>
              <a:t>, mas </a:t>
            </a:r>
            <a:r>
              <a:rPr lang="en-US" sz="1600" dirty="0" err="1">
                <a:ea typeface="+mn-lt"/>
                <a:cs typeface="+mn-lt"/>
              </a:rPr>
              <a:t>estamos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caminhando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grande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melhoria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59146"/>
            <a:ext cx="5902476" cy="89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Alguns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serem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difíceis</a:t>
            </a:r>
            <a:r>
              <a:rPr lang="en-US" sz="1600" dirty="0">
                <a:ea typeface="+mn-lt"/>
                <a:cs typeface="+mn-lt"/>
              </a:rPr>
              <a:t> do que </a:t>
            </a:r>
            <a:r>
              <a:rPr lang="en-US" sz="1600" dirty="0" err="1">
                <a:ea typeface="+mn-lt"/>
                <a:cs typeface="+mn-lt"/>
              </a:rPr>
              <a:t>aparentavam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tentar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funciona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54193"/>
            <a:ext cx="5902475" cy="10160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As </a:t>
            </a:r>
            <a:r>
              <a:rPr lang="en-US" sz="1600" dirty="0" err="1">
                <a:ea typeface="+mn-lt"/>
                <a:cs typeface="+mn-lt"/>
              </a:rPr>
              <a:t>notas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análise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sistemas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tentar</a:t>
            </a:r>
            <a:r>
              <a:rPr lang="en-US" sz="1600" dirty="0">
                <a:ea typeface="+mn-lt"/>
                <a:cs typeface="+mn-lt"/>
              </a:rPr>
              <a:t> se </a:t>
            </a:r>
            <a:r>
              <a:rPr lang="en-US" sz="1600" dirty="0" err="1">
                <a:ea typeface="+mn-lt"/>
                <a:cs typeface="+mn-lt"/>
              </a:rPr>
              <a:t>ajudar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ainda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relação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dificuldades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matéria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8829672" y="2038196"/>
            <a:ext cx="2890761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todo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comprometido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Reuniões</a:t>
            </a:r>
            <a:r>
              <a:rPr lang="en-US" sz="1600" dirty="0">
                <a:ea typeface="+mn-lt"/>
                <a:cs typeface="+mn-lt"/>
              </a:rPr>
              <a:t>/ daily para </a:t>
            </a:r>
            <a:r>
              <a:rPr lang="en-US" sz="1600" dirty="0" err="1">
                <a:ea typeface="+mn-lt"/>
                <a:cs typeface="+mn-lt"/>
              </a:rPr>
              <a:t>acompanhamento</a:t>
            </a:r>
            <a:r>
              <a:rPr lang="en-US" sz="1600" dirty="0">
                <a:ea typeface="+mn-lt"/>
                <a:cs typeface="+mn-lt"/>
              </a:rPr>
              <a:t> das </a:t>
            </a:r>
            <a:r>
              <a:rPr lang="en-US" sz="1600" dirty="0" err="1">
                <a:ea typeface="+mn-lt"/>
                <a:cs typeface="+mn-lt"/>
              </a:rPr>
              <a:t>atividades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Saber </a:t>
            </a:r>
            <a:r>
              <a:rPr lang="en-US" sz="1600" dirty="0" err="1">
                <a:ea typeface="+mn-lt"/>
                <a:cs typeface="+mn-lt"/>
              </a:rPr>
              <a:t>aconselhar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trabalho</a:t>
            </a:r>
            <a:r>
              <a:rPr lang="en-US" sz="1600" dirty="0">
                <a:ea typeface="+mn-lt"/>
                <a:cs typeface="+mn-lt"/>
              </a:rPr>
              <a:t> com a </a:t>
            </a:r>
            <a:r>
              <a:rPr lang="en-US" sz="1600" dirty="0" err="1">
                <a:ea typeface="+mn-lt"/>
                <a:cs typeface="+mn-lt"/>
              </a:rPr>
              <a:t>faculdade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566099"/>
            <a:ext cx="6120189" cy="12337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BPMN e </a:t>
            </a:r>
            <a:r>
              <a:rPr lang="en-US" sz="1600" dirty="0" err="1">
                <a:ea typeface="+mn-lt"/>
                <a:cs typeface="+mn-lt"/>
              </a:rPr>
              <a:t>Integração</a:t>
            </a:r>
            <a:r>
              <a:rPr lang="en-US" sz="1600" dirty="0">
                <a:ea typeface="+mn-lt"/>
                <a:cs typeface="+mn-lt"/>
              </a:rPr>
              <a:t> de com banco Azure. </a:t>
            </a:r>
            <a:endParaRPr lang="en-US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= Fazer BPMN com </a:t>
            </a:r>
            <a:r>
              <a:rPr lang="en-US" sz="1600" dirty="0" err="1">
                <a:ea typeface="+mn-lt"/>
                <a:cs typeface="+mn-lt"/>
              </a:rPr>
              <a:t>calma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prezando</a:t>
            </a:r>
            <a:r>
              <a:rPr lang="en-US" sz="1600" dirty="0">
                <a:ea typeface="+mn-lt"/>
                <a:cs typeface="+mn-lt"/>
              </a:rPr>
              <a:t> sempre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fluxo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negócio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abordando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situação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especifica</a:t>
            </a:r>
            <a:endParaRPr lang="en-US" dirty="0" err="1"/>
          </a:p>
          <a:p>
            <a:pPr algn="ctr"/>
            <a:r>
              <a:rPr lang="en-US" sz="1600" dirty="0" err="1">
                <a:ea typeface="+mn-lt"/>
                <a:cs typeface="+mn-lt"/>
              </a:rPr>
              <a:t>Estudar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funciona</a:t>
            </a:r>
            <a:r>
              <a:rPr lang="en-US" sz="1600" dirty="0">
                <a:ea typeface="+mn-lt"/>
                <a:cs typeface="+mn-lt"/>
              </a:rPr>
              <a:t> o banco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nuvem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11908"/>
            <a:ext cx="6108095" cy="99181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Meu </a:t>
            </a:r>
            <a:r>
              <a:rPr lang="en-US" sz="1600" dirty="0" err="1">
                <a:ea typeface="+mn-lt"/>
                <a:cs typeface="+mn-lt"/>
              </a:rPr>
              <a:t>desempenho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Provas</a:t>
            </a:r>
            <a:endParaRPr lang="en-US" dirty="0" err="1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= </a:t>
            </a:r>
            <a:r>
              <a:rPr lang="en-US" sz="1600" dirty="0" err="1">
                <a:ea typeface="+mn-lt"/>
                <a:cs typeface="+mn-lt"/>
              </a:rPr>
              <a:t>Focar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aulas </a:t>
            </a:r>
            <a:r>
              <a:rPr lang="en-US" sz="1600" dirty="0" err="1">
                <a:ea typeface="+mn-lt"/>
                <a:cs typeface="+mn-lt"/>
              </a:rPr>
              <a:t>tecnicas</a:t>
            </a:r>
            <a:r>
              <a:rPr lang="en-US" sz="1600" dirty="0">
                <a:ea typeface="+mn-lt"/>
                <a:cs typeface="+mn-lt"/>
              </a:rPr>
              <a:t>, sempre </a:t>
            </a:r>
            <a:r>
              <a:rPr lang="en-US" sz="1600" dirty="0" err="1">
                <a:ea typeface="+mn-lt"/>
                <a:cs typeface="+mn-lt"/>
              </a:rPr>
              <a:t>mantendo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matérias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praticas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dia.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8829671" y="4554005"/>
            <a:ext cx="2890761" cy="224971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do BPMN com </a:t>
            </a:r>
            <a:r>
              <a:rPr lang="en-US" sz="1600" dirty="0" err="1">
                <a:ea typeface="+mn-lt"/>
                <a:cs typeface="+mn-lt"/>
              </a:rPr>
              <a:t>elogio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/>
          </a:p>
          <a:p>
            <a:pPr algn="ctr"/>
            <a:r>
              <a:rPr lang="en-US" sz="1600" dirty="0" err="1">
                <a:ea typeface="+mn-lt"/>
                <a:cs typeface="+mn-lt"/>
              </a:rPr>
              <a:t>Oque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melhorar</a:t>
            </a:r>
            <a:r>
              <a:rPr lang="en-US" sz="1600" dirty="0">
                <a:ea typeface="+mn-lt"/>
                <a:cs typeface="+mn-lt"/>
              </a:rPr>
              <a:t> -&gt; </a:t>
            </a:r>
            <a:r>
              <a:rPr lang="en-US" sz="1600" dirty="0" err="1">
                <a:ea typeface="+mn-lt"/>
                <a:cs typeface="+mn-lt"/>
              </a:rPr>
              <a:t>Continuar</a:t>
            </a:r>
            <a:r>
              <a:rPr lang="en-US" sz="1600" dirty="0">
                <a:ea typeface="+mn-lt"/>
                <a:cs typeface="+mn-lt"/>
              </a:rPr>
              <a:t> sempre </a:t>
            </a:r>
            <a:r>
              <a:rPr lang="en-US" sz="1600" dirty="0" err="1">
                <a:ea typeface="+mn-lt"/>
                <a:cs typeface="+mn-lt"/>
              </a:rPr>
              <a:t>buscando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orientação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algo com </a:t>
            </a:r>
            <a:r>
              <a:rPr lang="en-US" sz="1600" dirty="0" err="1">
                <a:ea typeface="+mn-lt"/>
                <a:cs typeface="+mn-lt"/>
              </a:rPr>
              <a:t>sentido</a:t>
            </a:r>
            <a:r>
              <a:rPr lang="en-US" sz="1600" dirty="0">
                <a:ea typeface="+mn-lt"/>
                <a:cs typeface="+mn-lt"/>
              </a:rPr>
              <a:t>.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94B8AEF3-933D-25D2-E0D7-A1C29595AAA2}"/>
              </a:ext>
            </a:extLst>
          </p:cNvPr>
          <p:cNvSpPr/>
          <p:nvPr/>
        </p:nvSpPr>
        <p:spPr>
          <a:xfrm>
            <a:off x="685843" y="2169793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A489431B-3707-E2B1-C934-901A42A078BE}"/>
              </a:ext>
            </a:extLst>
          </p:cNvPr>
          <p:cNvSpPr/>
          <p:nvPr/>
        </p:nvSpPr>
        <p:spPr>
          <a:xfrm>
            <a:off x="695884" y="4576744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1590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7BBA04-5378-23E8-97C2-A6BC921E28A0}"/>
              </a:ext>
            </a:extLst>
          </p:cNvPr>
          <p:cNvCxnSpPr/>
          <p:nvPr/>
        </p:nvCxnSpPr>
        <p:spPr>
          <a:xfrm>
            <a:off x="449944" y="4314371"/>
            <a:ext cx="11272761" cy="36286"/>
          </a:xfrm>
          <a:prstGeom prst="straightConnector1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DC6431D-76F4-450E-29D3-C2C78F1AE035}"/>
              </a:ext>
            </a:extLst>
          </p:cNvPr>
          <p:cNvSpPr/>
          <p:nvPr/>
        </p:nvSpPr>
        <p:spPr>
          <a:xfrm>
            <a:off x="10305294" y="356957"/>
            <a:ext cx="1330475" cy="36285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LOUCO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773DD2B1-63EB-CDAB-5F8C-7629FD5FC0C1}"/>
              </a:ext>
            </a:extLst>
          </p:cNvPr>
          <p:cNvSpPr/>
          <p:nvPr/>
        </p:nvSpPr>
        <p:spPr>
          <a:xfrm>
            <a:off x="10305293" y="756099"/>
            <a:ext cx="1330475" cy="37495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TRISTE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65F2C954-C02A-4B88-6537-0CA82514193D}"/>
              </a:ext>
            </a:extLst>
          </p:cNvPr>
          <p:cNvSpPr/>
          <p:nvPr/>
        </p:nvSpPr>
        <p:spPr>
          <a:xfrm>
            <a:off x="10305292" y="1167339"/>
            <a:ext cx="1330475" cy="38704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/>
              <a:t>CONTENTE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DCBE496-8D41-9804-1EB0-7A08798DEE9A}"/>
              </a:ext>
            </a:extLst>
          </p:cNvPr>
          <p:cNvSpPr/>
          <p:nvPr/>
        </p:nvSpPr>
        <p:spPr>
          <a:xfrm>
            <a:off x="2624817" y="2159146"/>
            <a:ext cx="5902476" cy="89504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Muita </a:t>
            </a:r>
            <a:r>
              <a:rPr lang="en-US" sz="1600" dirty="0" err="1">
                <a:ea typeface="+mn-lt"/>
                <a:cs typeface="+mn-lt"/>
              </a:rPr>
              <a:t>tarefa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última</a:t>
            </a:r>
            <a:r>
              <a:rPr lang="en-US" sz="1600" dirty="0">
                <a:ea typeface="+mn-lt"/>
                <a:cs typeface="+mn-lt"/>
              </a:rPr>
              <a:t> hora, </a:t>
            </a:r>
            <a:r>
              <a:rPr lang="en-US" sz="1600" dirty="0" err="1">
                <a:ea typeface="+mn-lt"/>
                <a:cs typeface="+mn-lt"/>
              </a:rPr>
              <a:t>sobrecarregando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  -&gt; </a:t>
            </a:r>
            <a:r>
              <a:rPr lang="en-US" sz="1600" dirty="0" err="1">
                <a:ea typeface="+mn-lt"/>
                <a:cs typeface="+mn-lt"/>
              </a:rPr>
              <a:t>seguir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metas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a </a:t>
            </a:r>
            <a:r>
              <a:rPr lang="en-US" sz="1600" dirty="0" err="1">
                <a:ea typeface="+mn-lt"/>
                <a:cs typeface="+mn-lt"/>
              </a:rPr>
              <a:t>risca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sobrar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tempo para </a:t>
            </a:r>
            <a:r>
              <a:rPr lang="en-US" sz="1600" dirty="0" err="1">
                <a:ea typeface="+mn-lt"/>
                <a:cs typeface="+mn-lt"/>
              </a:rPr>
              <a:t>aperfeiçoar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endParaRPr lang="en-US" dirty="0" err="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9060574-1B54-C6EF-DBBA-87A37C4C9BD6}"/>
              </a:ext>
            </a:extLst>
          </p:cNvPr>
          <p:cNvSpPr/>
          <p:nvPr/>
        </p:nvSpPr>
        <p:spPr>
          <a:xfrm>
            <a:off x="2624817" y="3054193"/>
            <a:ext cx="5902475" cy="1016001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Estender</a:t>
            </a:r>
            <a:r>
              <a:rPr lang="en-US" sz="1600" dirty="0">
                <a:ea typeface="+mn-lt"/>
                <a:cs typeface="+mn-lt"/>
              </a:rPr>
              <a:t> o tempo de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finalizar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tarefas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queríamos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feito</a:t>
            </a:r>
            <a:r>
              <a:rPr lang="en-US" sz="1600" dirty="0">
                <a:ea typeface="+mn-lt"/>
                <a:cs typeface="+mn-lt"/>
              </a:rPr>
              <a:t> antes  -&gt; </a:t>
            </a:r>
            <a:r>
              <a:rPr lang="en-US" sz="1600" dirty="0" err="1">
                <a:ea typeface="+mn-lt"/>
                <a:cs typeface="+mn-lt"/>
              </a:rPr>
              <a:t>Procurar</a:t>
            </a:r>
            <a:r>
              <a:rPr lang="en-US" sz="1600" dirty="0">
                <a:ea typeface="+mn-lt"/>
                <a:cs typeface="+mn-lt"/>
              </a:rPr>
              <a:t> ser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acertivo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definição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cumprimento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prazos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EE66658-548C-CCCB-26E2-8A765F59C5D8}"/>
              </a:ext>
            </a:extLst>
          </p:cNvPr>
          <p:cNvSpPr/>
          <p:nvPr/>
        </p:nvSpPr>
        <p:spPr>
          <a:xfrm>
            <a:off x="8829672" y="2038196"/>
            <a:ext cx="2890761" cy="20320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Comunicação</a:t>
            </a:r>
            <a:r>
              <a:rPr lang="en-US" sz="1600" dirty="0">
                <a:ea typeface="+mn-lt"/>
                <a:cs typeface="+mn-lt"/>
              </a:rPr>
              <a:t> do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melhorou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endParaRPr lang="en-US" dirty="0" err="1">
              <a:ea typeface="+mn-lt"/>
              <a:cs typeface="+mn-lt"/>
            </a:endParaRPr>
          </a:p>
          <a:p>
            <a:pPr algn="ctr"/>
            <a:r>
              <a:rPr lang="en-US" sz="1600" dirty="0">
                <a:ea typeface="+mn-lt"/>
                <a:cs typeface="+mn-lt"/>
              </a:rPr>
              <a:t>. Grupo </a:t>
            </a:r>
            <a:r>
              <a:rPr lang="en-US" sz="1600" dirty="0" err="1">
                <a:ea typeface="+mn-lt"/>
                <a:cs typeface="+mn-lt"/>
              </a:rPr>
              <a:t>quis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um </a:t>
            </a:r>
            <a:r>
              <a:rPr lang="en-US" sz="1600" dirty="0" err="1">
                <a:ea typeface="+mn-lt"/>
                <a:cs typeface="+mn-lt"/>
              </a:rPr>
              <a:t>projeto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bem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feito</a:t>
            </a:r>
            <a:endParaRPr lang="en-US" dirty="0" err="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770635A2-DA8E-DB67-A385-61C7231AF01C}"/>
              </a:ext>
            </a:extLst>
          </p:cNvPr>
          <p:cNvSpPr/>
          <p:nvPr/>
        </p:nvSpPr>
        <p:spPr>
          <a:xfrm>
            <a:off x="2419198" y="4408861"/>
            <a:ext cx="6108094" cy="148771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 err="1">
                <a:ea typeface="+mn-lt"/>
                <a:cs typeface="+mn-lt"/>
              </a:rPr>
              <a:t>Muitas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coisas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não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ficaram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claras</a:t>
            </a:r>
            <a:r>
              <a:rPr lang="en-US" sz="1600" dirty="0">
                <a:ea typeface="+mn-lt"/>
                <a:cs typeface="+mn-lt"/>
              </a:rPr>
              <a:t>  de </a:t>
            </a:r>
            <a:r>
              <a:rPr lang="en-US" sz="1600" dirty="0" err="1">
                <a:ea typeface="+mn-lt"/>
                <a:cs typeface="+mn-lt"/>
              </a:rPr>
              <a:t>como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fazer</a:t>
            </a:r>
            <a:r>
              <a:rPr lang="en-US" sz="1600" dirty="0">
                <a:ea typeface="+mn-lt"/>
                <a:cs typeface="+mn-lt"/>
              </a:rPr>
              <a:t> e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que </a:t>
            </a:r>
            <a:r>
              <a:rPr lang="en-US" sz="1600" dirty="0" err="1">
                <a:ea typeface="+mn-lt"/>
                <a:cs typeface="+mn-lt"/>
              </a:rPr>
              <a:t>esperar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passarem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porque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pesquisar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parecer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muito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complexo</a:t>
            </a:r>
            <a:r>
              <a:rPr lang="en-US" sz="1600" dirty="0">
                <a:ea typeface="+mn-lt"/>
                <a:cs typeface="+mn-lt"/>
              </a:rPr>
              <a:t> do que </a:t>
            </a:r>
            <a:r>
              <a:rPr lang="en-US" sz="1600" dirty="0" err="1">
                <a:ea typeface="+mn-lt"/>
                <a:cs typeface="+mn-lt"/>
              </a:rPr>
              <a:t>realmente</a:t>
            </a:r>
            <a:r>
              <a:rPr lang="en-US" sz="1600" dirty="0">
                <a:ea typeface="+mn-lt"/>
                <a:cs typeface="+mn-lt"/>
              </a:rPr>
              <a:t> é -&gt; </a:t>
            </a:r>
            <a:r>
              <a:rPr lang="en-US" sz="1600" dirty="0" err="1">
                <a:ea typeface="+mn-lt"/>
                <a:cs typeface="+mn-lt"/>
              </a:rPr>
              <a:t>conversar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mais</a:t>
            </a:r>
            <a:r>
              <a:rPr lang="en-US" sz="1600" dirty="0">
                <a:ea typeface="+mn-lt"/>
                <a:cs typeface="+mn-lt"/>
              </a:rPr>
              <a:t> com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, </a:t>
            </a:r>
            <a:r>
              <a:rPr lang="en-US" sz="1600" dirty="0" err="1">
                <a:ea typeface="+mn-lt"/>
                <a:cs typeface="+mn-lt"/>
              </a:rPr>
              <a:t>principalmente</a:t>
            </a:r>
            <a:r>
              <a:rPr lang="en-US" sz="1600" dirty="0">
                <a:ea typeface="+mn-lt"/>
                <a:cs typeface="+mn-lt"/>
              </a:rPr>
              <a:t>  com o de PI para </a:t>
            </a:r>
            <a:r>
              <a:rPr lang="en-US" sz="1600" dirty="0" err="1">
                <a:ea typeface="+mn-lt"/>
                <a:cs typeface="+mn-lt"/>
              </a:rPr>
              <a:t>entender</a:t>
            </a:r>
            <a:r>
              <a:rPr lang="en-US" sz="1600" dirty="0">
                <a:ea typeface="+mn-lt"/>
                <a:cs typeface="+mn-lt"/>
              </a:rPr>
              <a:t> o que </a:t>
            </a:r>
            <a:r>
              <a:rPr lang="en-US" sz="1600" dirty="0" err="1">
                <a:ea typeface="+mn-lt"/>
                <a:cs typeface="+mn-lt"/>
              </a:rPr>
              <a:t>realmente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ele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esta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esperando</a:t>
            </a:r>
            <a:r>
              <a:rPr lang="en-US" sz="1600" dirty="0">
                <a:ea typeface="+mn-lt"/>
                <a:cs typeface="+mn-lt"/>
              </a:rPr>
              <a:t> da </a:t>
            </a:r>
            <a:r>
              <a:rPr lang="en-US" sz="1600" dirty="0" err="1">
                <a:ea typeface="+mn-lt"/>
                <a:cs typeface="+mn-lt"/>
              </a:rPr>
              <a:t>gente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87A9584F-3818-0668-2A78-01F6525D0A38}"/>
              </a:ext>
            </a:extLst>
          </p:cNvPr>
          <p:cNvSpPr/>
          <p:nvPr/>
        </p:nvSpPr>
        <p:spPr>
          <a:xfrm>
            <a:off x="2419197" y="5884479"/>
            <a:ext cx="6108095" cy="919239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Ter </a:t>
            </a:r>
            <a:r>
              <a:rPr lang="en-US" sz="1600" dirty="0" err="1">
                <a:ea typeface="+mn-lt"/>
                <a:cs typeface="+mn-lt"/>
              </a:rPr>
              <a:t>deixado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entregáveis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importantes</a:t>
            </a:r>
            <a:r>
              <a:rPr lang="en-US" sz="1600" dirty="0">
                <a:ea typeface="+mn-lt"/>
                <a:cs typeface="+mn-lt"/>
              </a:rPr>
              <a:t>  para </a:t>
            </a:r>
            <a:r>
              <a:rPr lang="en-US" sz="1600" dirty="0" err="1">
                <a:ea typeface="+mn-lt"/>
                <a:cs typeface="+mn-lt"/>
              </a:rPr>
              <a:t>os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último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dias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tendo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quebrado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planejamento</a:t>
            </a:r>
            <a:r>
              <a:rPr lang="en-US" sz="1600" dirty="0">
                <a:ea typeface="+mn-lt"/>
                <a:cs typeface="+mn-lt"/>
              </a:rPr>
              <a:t>-&gt; </a:t>
            </a:r>
            <a:r>
              <a:rPr lang="en-US" sz="1600" dirty="0" err="1">
                <a:ea typeface="+mn-lt"/>
                <a:cs typeface="+mn-lt"/>
              </a:rPr>
              <a:t>planejar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, e </a:t>
            </a:r>
            <a:r>
              <a:rPr lang="en-US" sz="1600" dirty="0" err="1">
                <a:ea typeface="+mn-lt"/>
                <a:cs typeface="+mn-lt"/>
              </a:rPr>
              <a:t>ter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uma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validação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consistente</a:t>
            </a:r>
            <a:r>
              <a:rPr lang="en-US" sz="1600" dirty="0">
                <a:ea typeface="+mn-lt"/>
                <a:cs typeface="+mn-lt"/>
              </a:rPr>
              <a:t> dos </a:t>
            </a:r>
            <a:r>
              <a:rPr lang="en-US" sz="1600" dirty="0" err="1">
                <a:ea typeface="+mn-lt"/>
                <a:cs typeface="+mn-lt"/>
              </a:rPr>
              <a:t>professores</a:t>
            </a:r>
            <a:r>
              <a:rPr lang="en-US" sz="1600" dirty="0">
                <a:ea typeface="+mn-lt"/>
                <a:cs typeface="+mn-lt"/>
              </a:rPr>
              <a:t> </a:t>
            </a:r>
            <a:endParaRPr lang="en-US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06B5950-E099-BB31-EEB0-B5BC86CE3D0C}"/>
              </a:ext>
            </a:extLst>
          </p:cNvPr>
          <p:cNvSpPr/>
          <p:nvPr/>
        </p:nvSpPr>
        <p:spPr>
          <a:xfrm>
            <a:off x="8817576" y="4566100"/>
            <a:ext cx="2902856" cy="2237618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 dirty="0">
                <a:ea typeface="+mn-lt"/>
                <a:cs typeface="+mn-lt"/>
              </a:rPr>
              <a:t>. </a:t>
            </a:r>
            <a:r>
              <a:rPr lang="en-US" sz="1600" dirty="0" err="1">
                <a:ea typeface="+mn-lt"/>
                <a:cs typeface="+mn-lt"/>
              </a:rPr>
              <a:t>Em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meio</a:t>
            </a:r>
            <a:r>
              <a:rPr lang="en-US" sz="1600" dirty="0">
                <a:ea typeface="+mn-lt"/>
                <a:cs typeface="+mn-lt"/>
              </a:rPr>
              <a:t> as </a:t>
            </a:r>
            <a:r>
              <a:rPr lang="en-US" sz="1600" dirty="0" err="1">
                <a:ea typeface="+mn-lt"/>
                <a:cs typeface="+mn-lt"/>
              </a:rPr>
              <a:t>dificuldades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grupo</a:t>
            </a:r>
            <a:r>
              <a:rPr lang="en-US" sz="1600" dirty="0">
                <a:ea typeface="+mn-lt"/>
                <a:cs typeface="+mn-lt"/>
              </a:rPr>
              <a:t> se </a:t>
            </a:r>
            <a:r>
              <a:rPr lang="en-US" sz="1600" dirty="0" err="1">
                <a:ea typeface="+mn-lt"/>
                <a:cs typeface="+mn-lt"/>
              </a:rPr>
              <a:t>reuniu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supri</a:t>
            </a:r>
            <a:r>
              <a:rPr lang="en-US" sz="1600" dirty="0">
                <a:ea typeface="+mn-lt"/>
                <a:cs typeface="+mn-lt"/>
              </a:rPr>
              <a:t>-las </a:t>
            </a:r>
            <a:r>
              <a:rPr lang="en-US" sz="1600" dirty="0" err="1">
                <a:ea typeface="+mn-lt"/>
                <a:cs typeface="+mn-lt"/>
              </a:rPr>
              <a:t>conseguindo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assim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cumprir</a:t>
            </a:r>
            <a:r>
              <a:rPr lang="en-US" sz="1600" dirty="0">
                <a:ea typeface="+mn-lt"/>
                <a:cs typeface="+mn-lt"/>
              </a:rPr>
              <a:t> com o </a:t>
            </a:r>
            <a:r>
              <a:rPr lang="en-US" sz="1600" dirty="0" err="1">
                <a:ea typeface="+mn-lt"/>
                <a:cs typeface="+mn-lt"/>
              </a:rPr>
              <a:t>prazo</a:t>
            </a:r>
            <a:r>
              <a:rPr lang="en-US" sz="1600" dirty="0">
                <a:ea typeface="+mn-lt"/>
                <a:cs typeface="+mn-lt"/>
              </a:rPr>
              <a:t> final </a:t>
            </a:r>
            <a:endParaRPr lang="en-US"/>
          </a:p>
          <a:p>
            <a:pPr algn="ctr"/>
            <a:r>
              <a:rPr lang="en-US" sz="1600" dirty="0">
                <a:ea typeface="+mn-lt"/>
                <a:cs typeface="+mn-lt"/>
              </a:rPr>
              <a:t>. Todos </a:t>
            </a:r>
            <a:r>
              <a:rPr lang="en-US" sz="1600" dirty="0" err="1">
                <a:ea typeface="+mn-lt"/>
                <a:cs typeface="+mn-lt"/>
              </a:rPr>
              <a:t>fazerem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de </a:t>
            </a:r>
            <a:r>
              <a:rPr lang="en-US" sz="1600" dirty="0" err="1">
                <a:ea typeface="+mn-lt"/>
                <a:cs typeface="+mn-lt"/>
              </a:rPr>
              <a:t>si</a:t>
            </a:r>
            <a:r>
              <a:rPr lang="en-US" sz="1600" dirty="0">
                <a:ea typeface="+mn-lt"/>
                <a:cs typeface="+mn-lt"/>
              </a:rPr>
              <a:t> para </a:t>
            </a:r>
            <a:r>
              <a:rPr lang="en-US" sz="1600" dirty="0" err="1">
                <a:ea typeface="+mn-lt"/>
                <a:cs typeface="+mn-lt"/>
              </a:rPr>
              <a:t>entregar</a:t>
            </a:r>
            <a:r>
              <a:rPr lang="en-US" sz="1600" dirty="0">
                <a:ea typeface="+mn-lt"/>
                <a:cs typeface="+mn-lt"/>
              </a:rPr>
              <a:t> o </a:t>
            </a:r>
            <a:r>
              <a:rPr lang="en-US" sz="1600" dirty="0" err="1">
                <a:ea typeface="+mn-lt"/>
                <a:cs typeface="+mn-lt"/>
              </a:rPr>
              <a:t>melhor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ao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nosso</a:t>
            </a:r>
            <a:r>
              <a:rPr lang="en-US" sz="1600" dirty="0">
                <a:ea typeface="+mn-lt"/>
                <a:cs typeface="+mn-lt"/>
              </a:rPr>
              <a:t> </a:t>
            </a:r>
            <a:r>
              <a:rPr lang="en-US" sz="1600" dirty="0" err="1">
                <a:ea typeface="+mn-lt"/>
                <a:cs typeface="+mn-lt"/>
              </a:rPr>
              <a:t>cliente</a:t>
            </a:r>
            <a:endParaRPr lang="en-US" dirty="0" err="1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29715D88-C1F4-1953-B34F-F4E4165D0C18}"/>
              </a:ext>
            </a:extLst>
          </p:cNvPr>
          <p:cNvSpPr/>
          <p:nvPr/>
        </p:nvSpPr>
        <p:spPr>
          <a:xfrm>
            <a:off x="536592" y="2245329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A13581C8-846B-6FE4-35D6-8407C091DBC8}"/>
              </a:ext>
            </a:extLst>
          </p:cNvPr>
          <p:cNvSpPr/>
          <p:nvPr/>
        </p:nvSpPr>
        <p:spPr>
          <a:xfrm>
            <a:off x="534538" y="4579709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422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257906" y="2348912"/>
            <a:ext cx="700233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Com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isso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faz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-se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necessártio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monitoramento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seu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hardware/software  para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poderam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ocorrer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ajudam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clients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.</a:t>
            </a:r>
            <a:endParaRPr lang="en-US" sz="16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2050" name="Picture 2" descr="Créditos do Bilhete Único de SP podem ser pagos com PIX em máquinas de  recarga da Prodata no Metrô » Diário do Transporte">
            <a:extLst>
              <a:ext uri="{FF2B5EF4-FFF2-40B4-BE49-F238E27FC236}">
                <a16:creationId xmlns:a16="http://schemas.microsoft.com/office/drawing/2014/main" id="{7442B891-CCA5-4BEB-8CE6-7ACBBE7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0" y="2988197"/>
            <a:ext cx="4444074" cy="254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8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59FDAC-15AD-4C24-BFB2-1121E09B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169031"/>
            <a:ext cx="9941168" cy="5591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5AE9D6-6A01-44D5-9DD5-580FA2B7C94F}"/>
              </a:ext>
            </a:extLst>
          </p:cNvPr>
          <p:cNvSpPr txBox="1"/>
          <p:nvPr/>
        </p:nvSpPr>
        <p:spPr>
          <a:xfrm>
            <a:off x="1770184" y="474193"/>
            <a:ext cx="897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Biome Light" panose="020B0303030204020804" pitchFamily="34" charset="0"/>
                <a:cs typeface="Biome Light" panose="020B0303030204020804" pitchFamily="34" charset="0"/>
              </a:rPr>
              <a:t>Mapa do problema</a:t>
            </a:r>
          </a:p>
        </p:txBody>
      </p:sp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656098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000" dirty="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Solução de problemas - ícones de diversos grátis">
            <a:extLst>
              <a:ext uri="{FF2B5EF4-FFF2-40B4-BE49-F238E27FC236}">
                <a16:creationId xmlns:a16="http://schemas.microsoft.com/office/drawing/2014/main" id="{E2ACEA84-CD9E-42D5-8C4C-496A8AE6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2" y="2360808"/>
            <a:ext cx="3885247" cy="3885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2862</TotalTime>
  <Words>278</Words>
  <Application>Microsoft Office PowerPoint</Application>
  <PresentationFormat>Widescreen</PresentationFormat>
  <Paragraphs>59</Paragraphs>
  <Slides>25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Citável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298</cp:revision>
  <dcterms:created xsi:type="dcterms:W3CDTF">2022-03-14T20:43:21Z</dcterms:created>
  <dcterms:modified xsi:type="dcterms:W3CDTF">2022-04-26T14:22:12Z</dcterms:modified>
</cp:coreProperties>
</file>